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594" autoAdjust="0"/>
    <p:restoredTop sz="94610"/>
  </p:normalViewPr>
  <p:slideViewPr>
    <p:cSldViewPr snapToGrid="0" snapToObjects="1">
      <p:cViewPr varScale="1">
        <p:scale>
          <a:sx n="106" d="100"/>
          <a:sy n="106" d="100"/>
        </p:scale>
        <p:origin x="12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2484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62dab852f2339065b1e8d4d#tid=663999cd748a190009dd90a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2025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5202936" cy="56692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人教版  必修第三册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slide" Target="slide26.xml"/><Relationship Id="rId5" Type="http://schemas.openxmlformats.org/officeDocument/2006/relationships/slide" Target="slide13.xml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2_1#958261b5e?pid=32bfeaf3b&amp;color=0,0,0&amp;vtp=1&amp;bt=1&amp;bbb=1"/>
          <p:cNvSpPr/>
          <p:nvPr/>
        </p:nvSpPr>
        <p:spPr>
          <a:xfrm>
            <a:off x="612648" y="468000"/>
            <a:ext cx="11460163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一电荷在某电场中运动了一周又回到出发点，静电力对该电荷做功吗？</a:t>
            </a:r>
            <a:endParaRPr lang="en-US" altLang="zh-CN" sz="2800" dirty="0"/>
          </a:p>
        </p:txBody>
      </p:sp>
      <p:sp>
        <p:nvSpPr>
          <p:cNvPr id="3" name="QO_6_AN.23_1#958261b5e?pid=32bfeaf3b&amp;color=0,0,0&amp;vtp=1&amp;bbb=1&amp;hb=1"/>
          <p:cNvSpPr/>
          <p:nvPr/>
        </p:nvSpPr>
        <p:spPr>
          <a:xfrm>
            <a:off x="612648" y="1106683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不做功。由功的定义式可知，电荷运动一周的位移为0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，故静电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力一定不做功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e329cc97?pid=783cda05d&amp;color=0,0,0&amp;vtp=1&amp;bt=1&amp;bbb=1"/>
          <p:cNvSpPr/>
          <p:nvPr/>
        </p:nvSpPr>
        <p:spPr>
          <a:xfrm>
            <a:off x="612648" y="466344"/>
            <a:ext cx="10963656" cy="63906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5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典例精讲</a:t>
            </a:r>
            <a:endParaRPr lang="en-US" altLang="zh-CN" sz="3200" dirty="0"/>
          </a:p>
        </p:txBody>
      </p:sp>
      <p:pic>
        <p:nvPicPr>
          <p:cNvPr id="3" name="QC_5_BD.24_1#11e70acaf?htil=2&amp;pid=9e329cc97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71816" y="1192689"/>
            <a:ext cx="3886200" cy="260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5_BD.24_2#11e70acaf?htil=2&amp;sp=1&amp;pid=9e329cc97&amp;color=0,0,0&amp;vtp=1&amp;bbb=1&amp;hb=1&amp;hs=1"/>
              <p:cNvSpPr/>
              <p:nvPr/>
            </p:nvSpPr>
            <p:spPr>
              <a:xfrm>
                <a:off x="612648" y="1174401"/>
                <a:ext cx="6949440" cy="30841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（2024江苏徐州高二月考）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如图所示，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电场强度为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的匀强电场中，带电荷量为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的电荷沿直线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、折线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𝐴𝐶𝐵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、曲线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𝐴𝑁𝐵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运动，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长为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关于静电力做功的大小关系，</a:t>
                </a: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下列说法正确的是(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C_5_BD.24_2#11e70acaf?htil=2&amp;sp=1&amp;pid=9e329cc97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74401"/>
                <a:ext cx="6949440" cy="3084132"/>
              </a:xfrm>
              <a:prstGeom prst="rect">
                <a:avLst/>
              </a:prstGeom>
              <a:blipFill>
                <a:blip r:embed="rId4"/>
                <a:stretch>
                  <a:fillRect l="-3158" r="-6842" b="-69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25_1#11e70acaf.bracket?pid=9e329cc97&amp;color=0,0,0&amp;vpa=9&amp;vtp=1"/>
          <p:cNvSpPr/>
          <p:nvPr/>
        </p:nvSpPr>
        <p:spPr>
          <a:xfrm>
            <a:off x="3823366" y="3704305"/>
            <a:ext cx="515938" cy="5582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5_BD.26_1#11e70acaf.choices?pid=9e329cc97&amp;color=0,0,0&amp;vtp=1&amp;bbb=1&amp;hs=1"/>
              <p:cNvSpPr/>
              <p:nvPr/>
            </p:nvSpPr>
            <p:spPr>
              <a:xfrm>
                <a:off x="612648" y="4289394"/>
                <a:ext cx="10963656" cy="24491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沿三条路径运动时，静电力做功一样多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沿直线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运动时，静电力做功最少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沿折线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𝐴𝐶𝐵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运动时，静电力做功最多</a:t>
                </a:r>
                <a:endParaRPr lang="en-US" altLang="zh-CN" sz="28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沿直线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运动时，静电力做功最多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6" name="QC_5_BD.26_1#11e70acaf.choices?pid=9e329cc97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289394"/>
                <a:ext cx="10963656" cy="2449132"/>
              </a:xfrm>
              <a:prstGeom prst="rect">
                <a:avLst/>
              </a:prstGeom>
              <a:blipFill>
                <a:blip r:embed="rId5"/>
                <a:stretch>
                  <a:fillRect l="-2002" b="-89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27_1#11e70acaf?pid=9e329cc97&amp;color=0,0,0&amp;vtp=1&amp;bt=1&amp;bbb=1&amp;hb=1"/>
              <p:cNvSpPr/>
              <p:nvPr/>
            </p:nvSpPr>
            <p:spPr>
              <a:xfrm>
                <a:off x="612648" y="468000"/>
                <a:ext cx="10963656" cy="119329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静电力做功与电荷经过的路径无关，电荷沿直线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、折线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𝐴𝐶𝐵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曲线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𝐴𝑁𝐵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运动，其初、末位置相同，静电力做功一样多。故选A。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5_AS.27_1#11e70acaf?pid=9e329cc9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1193292"/>
              </a:xfrm>
              <a:prstGeom prst="rect">
                <a:avLst/>
              </a:prstGeom>
              <a:blipFill>
                <a:blip r:embed="rId3"/>
                <a:stretch>
                  <a:fillRect l="-2002" r="-3838" b="-173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f1c511f8.fixed?pid=be5612e46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任务学习二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电势能</a:t>
            </a:r>
            <a:endParaRPr lang="en-US" altLang="zh-CN" sz="4000" dirty="0"/>
          </a:p>
        </p:txBody>
      </p:sp>
      <p:sp>
        <p:nvSpPr>
          <p:cNvPr id="3" name="C_3#3f1c511f8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28_1#46476b7fc?pid=3f1c511f8&amp;color=0,0,0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41164" y="2371328"/>
            <a:ext cx="2706624" cy="123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4_BD.28_2#46476b7fc?pid=3f1c511f8&amp;color=0,0,0&amp;vtp=1&amp;bbb=1&amp;hb=1"/>
          <p:cNvSpPr/>
          <p:nvPr/>
        </p:nvSpPr>
        <p:spPr>
          <a:xfrm>
            <a:off x="612648" y="750136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一个试探电荷在匀强电场中某点由静止释放，仅在静电力的作用</a:t>
            </a:r>
            <a:endParaRPr lang="en-US" altLang="zh-CN" sz="2800" b="0" i="0" dirty="0">
              <a:solidFill>
                <a:srgbClr val="000000"/>
              </a:solidFill>
              <a:latin typeface="Times New Roman" pitchFamily="34" charset="0"/>
              <a:ea typeface="微软雅黑" pitchFamily="34" charset="-122"/>
              <a:cs typeface="Times New Roman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dirty="0" err="1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下它将如何运动？动能将如何变化？是什么能转化为试探电荷的动能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sz="2800" dirty="0"/>
          </a:p>
        </p:txBody>
      </p:sp>
      <p:sp>
        <p:nvSpPr>
          <p:cNvPr id="4" name="QO_4_AN.29_1#46476b7fc?pid=3f1c511f8&amp;color=0,0,0&amp;vtp=1&amp;bbb=1&amp;hb=1"/>
          <p:cNvSpPr/>
          <p:nvPr/>
        </p:nvSpPr>
        <p:spPr>
          <a:xfrm>
            <a:off x="612648" y="4011126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 err="1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试探电荷将做加速运动；动能增大；电势能转化为试探电荷的</a:t>
            </a:r>
            <a:endParaRPr lang="en-US" altLang="zh-CN" sz="2800" b="0" i="0" dirty="0">
              <a:solidFill>
                <a:srgbClr val="FF0000"/>
              </a:solidFill>
              <a:latin typeface="Times New Roman" pitchFamily="34" charset="0"/>
              <a:ea typeface="微软雅黑" pitchFamily="34" charset="-122"/>
              <a:cs typeface="Times New Roman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 dirty="0" err="1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efdd99e8?pid=3f1c511f8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新知梳理</a:t>
            </a:r>
            <a:endParaRPr lang="en-US" altLang="zh-CN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_5_BD#378259128?sp=1&amp;pid=0efdd99e8&amp;color=0,0,0&amp;vtp=1&amp;bbb=1"/>
              <p:cNvSpPr/>
              <p:nvPr/>
            </p:nvSpPr>
            <p:spPr>
              <a:xfrm>
                <a:off x="612648" y="1180338"/>
                <a:ext cx="10963656" cy="31589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1.概念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电荷在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中具有的势能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表示。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2.静电力做的功与电势能变化的关系：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𝑊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𝐴𝐵</m:t>
                        </m:r>
                      </m:sub>
                    </m:sSub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p</m:t>
                        </m:r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</m:t>
                        </m:r>
                      </m:sub>
                    </m:sSub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p</m:t>
                        </m:r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𝐵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。静电力做正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功，电势能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静电力做负功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，电势能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3.大小：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电荷在某点的电势能，等于把它从这点移动到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静电力所做的功。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P_5_BD#378259128?sp=1&amp;pid=0efdd99e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0338"/>
                <a:ext cx="10963656" cy="3158935"/>
              </a:xfrm>
              <a:prstGeom prst="rect">
                <a:avLst/>
              </a:prstGeom>
              <a:blipFill>
                <a:blip r:embed="rId3"/>
                <a:stretch>
                  <a:fillRect l="-2002" r="-1446" b="-65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P_5_AN.30_1#378259128.blank?pid=0efdd99e8&amp;color=0,0,0&amp;vpa=10&amp;vtp=1&amp;bbb=1"/>
          <p:cNvSpPr/>
          <p:nvPr/>
        </p:nvSpPr>
        <p:spPr>
          <a:xfrm>
            <a:off x="3023267" y="1092898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电场</a:t>
            </a:r>
            <a:endParaRPr lang="en-US" altLang="zh-CN" sz="2800" dirty="0"/>
          </a:p>
        </p:txBody>
      </p:sp>
      <p:sp>
        <p:nvSpPr>
          <p:cNvPr id="7" name="P_5_AN.31_1#378259128.blank?pid=0efdd99e8&amp;color=0,0,0&amp;vpa=11&amp;vtp=1&amp;bbb=1"/>
          <p:cNvSpPr/>
          <p:nvPr/>
        </p:nvSpPr>
        <p:spPr>
          <a:xfrm>
            <a:off x="2400967" y="2445258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减少</a:t>
            </a:r>
            <a:endParaRPr lang="en-US" altLang="zh-CN" sz="2800" dirty="0"/>
          </a:p>
        </p:txBody>
      </p:sp>
      <p:sp>
        <p:nvSpPr>
          <p:cNvPr id="8" name="P_5_AN.32_1#378259128.blank?pid=0efdd99e8&amp;color=0,0,0&amp;vpa=12&amp;vtp=1&amp;bbb=1"/>
          <p:cNvSpPr/>
          <p:nvPr/>
        </p:nvSpPr>
        <p:spPr>
          <a:xfrm>
            <a:off x="7379367" y="2445258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增加</a:t>
            </a:r>
            <a:endParaRPr lang="en-US" altLang="zh-CN" sz="2800" dirty="0"/>
          </a:p>
        </p:txBody>
      </p:sp>
      <p:sp>
        <p:nvSpPr>
          <p:cNvPr id="9" name="P_5_AN.33_1#378259128.blank?pid=0efdd99e8&amp;color=0,0,0&amp;vpa=13&amp;vtp=1&amp;bbb=1"/>
          <p:cNvSpPr/>
          <p:nvPr/>
        </p:nvSpPr>
        <p:spPr>
          <a:xfrm>
            <a:off x="9068467" y="3092958"/>
            <a:ext cx="204470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零势能位置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378259128?sp=1&amp;pid=0efdd99e8&amp;color=0,0,0&amp;vtp=1&amp;bt=1&amp;bbb=1&amp;hb=1"/>
          <p:cNvSpPr/>
          <p:nvPr/>
        </p:nvSpPr>
        <p:spPr>
          <a:xfrm>
            <a:off x="612648" y="468000"/>
            <a:ext cx="10963656" cy="31444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4.零势能位置：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电场中规定的电势能为0的位置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。通常把电荷在离场源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电荷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的电势能规定为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，或把电荷在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的电势能规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定为0。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5.系统性：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电势能是相互作用的电荷所共有的，或者说是电荷及对它作</a:t>
            </a:r>
          </a:p>
          <a:p>
            <a:pPr marL="0" marR="0" lvl="0" indent="0" algn="l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用的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所共有的。</a:t>
            </a:r>
            <a:endParaRPr lang="en-US" altLang="zh-CN" sz="2800" dirty="0"/>
          </a:p>
        </p:txBody>
      </p:sp>
      <p:sp>
        <p:nvSpPr>
          <p:cNvPr id="4" name="P_5_AN.34_1#378259128.blank?pid=0efdd99e8&amp;color=0,0,0&amp;vpa=14&amp;vtp=1&amp;bbb=1"/>
          <p:cNvSpPr/>
          <p:nvPr/>
        </p:nvSpPr>
        <p:spPr>
          <a:xfrm>
            <a:off x="1334166" y="1085220"/>
            <a:ext cx="1687513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无限远处</a:t>
            </a:r>
            <a:endParaRPr lang="en-US" altLang="zh-CN" sz="2800" dirty="0"/>
          </a:p>
        </p:txBody>
      </p:sp>
      <p:sp>
        <p:nvSpPr>
          <p:cNvPr id="5" name="P_5_AN.35_1#378259128.blank?pid=0efdd99e8&amp;color=0,0,0&amp;vpa=15&amp;vtp=1&amp;bbb=1"/>
          <p:cNvSpPr/>
          <p:nvPr/>
        </p:nvSpPr>
        <p:spPr>
          <a:xfrm>
            <a:off x="7912767" y="1085220"/>
            <a:ext cx="1687513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大地表面</a:t>
            </a:r>
            <a:endParaRPr lang="en-US" altLang="zh-CN" sz="2800" dirty="0"/>
          </a:p>
        </p:txBody>
      </p:sp>
      <p:sp>
        <p:nvSpPr>
          <p:cNvPr id="6" name="P_5_AN.36_1#378259128.blank?pid=0efdd99e8&amp;color=0,0,0&amp;vpa=16&amp;vtp=1&amp;bbb=1"/>
          <p:cNvSpPr/>
          <p:nvPr/>
        </p:nvSpPr>
        <p:spPr>
          <a:xfrm>
            <a:off x="1334166" y="3007365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电场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908fa3ba?pid=0efdd99e8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思考交流</a:t>
            </a:r>
            <a:endParaRPr lang="en-US" altLang="zh-CN" sz="3000" dirty="0"/>
          </a:p>
        </p:txBody>
      </p:sp>
      <p:sp>
        <p:nvSpPr>
          <p:cNvPr id="3" name="QO_6_BD.37_1#9f672af7b?pid=7908fa3ba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判断下列说法正误。</a:t>
            </a:r>
            <a:endParaRPr lang="en-US" altLang="zh-CN" sz="2800" dirty="0"/>
          </a:p>
        </p:txBody>
      </p:sp>
      <p:sp>
        <p:nvSpPr>
          <p:cNvPr id="4" name="QT_7_BD.38_1#975921cfe?pid=9f672af7b&amp;color=0,0,0&amp;vtp=1&amp;bbb=1"/>
          <p:cNvSpPr/>
          <p:nvPr/>
        </p:nvSpPr>
        <p:spPr>
          <a:xfrm>
            <a:off x="612648" y="1779143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电势能是相对的，其大小与规定的零势能点有关。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5" name="QT_7_AN.39_1#975921cfe.bracket?pid=9f672af7b&amp;color=0,0,0&amp;vpa=17&amp;vtp=1"/>
          <p:cNvSpPr/>
          <p:nvPr/>
        </p:nvSpPr>
        <p:spPr>
          <a:xfrm>
            <a:off x="9970167" y="1765808"/>
            <a:ext cx="454025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√</a:t>
            </a:r>
            <a:endParaRPr lang="en-US" altLang="zh-CN" sz="2800" dirty="0"/>
          </a:p>
        </p:txBody>
      </p:sp>
      <p:sp>
        <p:nvSpPr>
          <p:cNvPr id="6" name="QT_7_BD.40_1#1a3e06381?pid=9f672af7b&amp;color=0,0,0&amp;vtp=1&amp;bbb=1"/>
          <p:cNvSpPr/>
          <p:nvPr/>
        </p:nvSpPr>
        <p:spPr>
          <a:xfrm>
            <a:off x="612648" y="2400808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静电力做正功，电荷的电势能一定减小。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7" name="QT_7_AN.41_1#1a3e06381.bracket?pid=9f672af7b&amp;color=0,0,0&amp;vpa=18&amp;vtp=1"/>
          <p:cNvSpPr/>
          <p:nvPr/>
        </p:nvSpPr>
        <p:spPr>
          <a:xfrm>
            <a:off x="8141367" y="2387473"/>
            <a:ext cx="454025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2_1#a0b7b90e0?pid=7908fa3ba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电势能有正、负，是矢量吗？</a:t>
            </a:r>
            <a:endParaRPr lang="en-US" altLang="zh-CN" sz="2800" dirty="0"/>
          </a:p>
        </p:txBody>
      </p:sp>
      <p:sp>
        <p:nvSpPr>
          <p:cNvPr id="3" name="QO_6_AN.43_1#a0b7b90e0?pid=7908fa3ba&amp;color=0,0,0&amp;vtp=1&amp;bbb=1&amp;hb=1"/>
          <p:cNvSpPr/>
          <p:nvPr/>
        </p:nvSpPr>
        <p:spPr>
          <a:xfrm>
            <a:off x="612648" y="1106683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电势能是标量。电势能为正值时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，表明电荷在该处电势能大于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零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；当电势能为负值时，表明电荷在该处电势能小于零。</a:t>
            </a:r>
            <a:endParaRPr lang="en-US" altLang="zh-CN" sz="2800" dirty="0"/>
          </a:p>
        </p:txBody>
      </p:sp>
      <p:sp>
        <p:nvSpPr>
          <p:cNvPr id="4" name="QO_6_BD.44_1#83a836d8c?pid=7908fa3ba&amp;color=0,0,0&amp;vtp=1&amp;bbb=1"/>
          <p:cNvSpPr/>
          <p:nvPr/>
        </p:nvSpPr>
        <p:spPr>
          <a:xfrm>
            <a:off x="612648" y="2386208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电势能的变化量与零势能点的选取有关吗？</a:t>
            </a:r>
            <a:endParaRPr lang="en-US" altLang="zh-CN" sz="2800" dirty="0"/>
          </a:p>
        </p:txBody>
      </p:sp>
      <p:sp>
        <p:nvSpPr>
          <p:cNvPr id="5" name="QO_6_AN.45_1#83a836d8c?pid=7908fa3ba&amp;color=0,0,0&amp;vtp=1&amp;bbb=1&amp;hb=1"/>
          <p:cNvSpPr/>
          <p:nvPr/>
        </p:nvSpPr>
        <p:spPr>
          <a:xfrm>
            <a:off x="612648" y="3033273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静电力做的功只能决定电势能的变化量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，并且静电力做的功与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零势能点的选取无关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，故电势能的变化量与零势能点的选取无关。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3aaf2780?pid=3f1c511f8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典例精讲</a:t>
            </a:r>
            <a:endParaRPr lang="en-US" altLang="zh-CN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BD.46_1#b40c8f000?pid=73aaf2780&amp;color=0,0,0&amp;vtp=1&amp;bbb=1&amp;hb=1"/>
              <p:cNvSpPr/>
              <p:nvPr/>
            </p:nvSpPr>
            <p:spPr>
              <a:xfrm>
                <a:off x="612648" y="1181724"/>
                <a:ext cx="10963656" cy="12057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有一电荷量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=−3×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的电荷，从电场中的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点移到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点时，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克服静电力做功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。则：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O_5_BD.46_1#b40c8f000?pid=73aaf278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1205738"/>
              </a:xfrm>
              <a:prstGeom prst="rect">
                <a:avLst/>
              </a:prstGeom>
              <a:blipFill>
                <a:blip r:embed="rId3"/>
                <a:stretch>
                  <a:fillRect l="-2002" r="-1168" b="-171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6_BD.47_1#0e42c7421?pid=b40c8f000&amp;color=0,0,0&amp;vtp=1&amp;bbb=1"/>
          <p:cNvSpPr/>
          <p:nvPr/>
        </p:nvSpPr>
        <p:spPr>
          <a:xfrm>
            <a:off x="612648" y="2392045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电荷的电势能怎样变化？变化了多少？</a:t>
            </a:r>
            <a:endParaRPr lang="en-US" altLang="zh-CN" sz="2800" dirty="0"/>
          </a:p>
        </p:txBody>
      </p:sp>
      <p:sp>
        <p:nvSpPr>
          <p:cNvPr id="5" name="QO_6_AN.48_1#0e42c7421?pid=b40c8f000&amp;color=0,0,0&amp;vtp=1&amp;bbb=1"/>
          <p:cNvSpPr/>
          <p:nvPr/>
        </p:nvSpPr>
        <p:spPr>
          <a:xfrm>
            <a:off x="612648" y="3037713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见解析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AS.49_1#0e42c7421?pid=b40c8f000&amp;color=0,0,0&amp;vtp=1&amp;bbb=1"/>
              <p:cNvSpPr/>
              <p:nvPr/>
            </p:nvSpPr>
            <p:spPr>
              <a:xfrm>
                <a:off x="612648" y="3659378"/>
                <a:ext cx="10963656" cy="5536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</a:t>
                </a:r>
                <a:r>
                  <a:rPr lang="en-US" altLang="zh-CN" sz="2800" b="1" i="0" spc="-5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解析]</a:t>
                </a:r>
                <a:r>
                  <a:rPr lang="en-US" altLang="zh-CN" sz="2800" b="1" i="0" spc="-5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spc="-5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静电力做功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800" b="0" i="0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spc="-5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=−6×</m:t>
                    </m:r>
                    <m:sSup>
                      <m:sSupPr>
                        <m:ctrlPr>
                          <a:rPr lang="en-US" altLang="zh-CN" sz="2800" b="0" i="1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spc="-5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spc="-5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</m:oMath>
                </a14:m>
                <a:r>
                  <a:rPr lang="en-US" altLang="zh-CN" sz="2800" b="0" i="0" spc="-5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，电荷的电势能增加了</a:t>
                </a:r>
                <a14:m>
                  <m:oMath xmlns:m="http://schemas.openxmlformats.org/officeDocument/2006/math">
                    <m:r>
                      <a:rPr lang="en-US" altLang="zh-CN" sz="2800" b="0" i="0" spc="-5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6×</m:t>
                    </m:r>
                    <m:sSup>
                      <m:sSupPr>
                        <m:ctrlPr>
                          <a:rPr lang="en-US" altLang="zh-CN" sz="2800" b="0" i="1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spc="-5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spc="-5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spc="-5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spc="-50" dirty="0"/>
              </a:p>
            </p:txBody>
          </p:sp>
        </mc:Choice>
        <mc:Fallback xmlns="">
          <p:sp>
            <p:nvSpPr>
              <p:cNvPr id="6" name="QO_6_AS.49_1#0e42c7421?pid=b40c8f00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659378"/>
                <a:ext cx="10963656" cy="553657"/>
              </a:xfrm>
              <a:prstGeom prst="rect">
                <a:avLst/>
              </a:prstGeom>
              <a:blipFill>
                <a:blip r:embed="rId4"/>
                <a:stretch>
                  <a:fillRect l="-2002" r="-2725" b="-395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be5612e46.fixed?pid=50eededdd&amp;color=0,173,163&amp;vtp=1&amp;bbb=1"/>
          <p:cNvSpPr/>
          <p:nvPr/>
        </p:nvSpPr>
        <p:spPr>
          <a:xfrm>
            <a:off x="877824" y="2660904"/>
            <a:ext cx="10552176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第十章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静电场中的能量</a:t>
            </a:r>
            <a:endParaRPr lang="en-US" altLang="zh-CN" sz="4000" dirty="0"/>
          </a:p>
        </p:txBody>
      </p:sp>
      <p:sp>
        <p:nvSpPr>
          <p:cNvPr id="3" name="C_2#be5612e46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#be5612e46.fixed?pid=50eededdd&amp;color=0,173,163&amp;vtp=1&amp;bbb=1"/>
          <p:cNvSpPr/>
          <p:nvPr/>
        </p:nvSpPr>
        <p:spPr>
          <a:xfrm>
            <a:off x="877824" y="3493008"/>
            <a:ext cx="10552176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第1节</a:t>
            </a:r>
            <a:r>
              <a:rPr lang="en-US" altLang="zh-CN" sz="34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电势能和电势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50_1#5cf566785?pid=b40c8f000&amp;color=0,0,0&amp;vtp=1&amp;bt=1&amp;bbb=1"/>
              <p:cNvSpPr/>
              <p:nvPr/>
            </p:nvSpPr>
            <p:spPr>
              <a:xfrm>
                <a:off x="612648" y="468000"/>
                <a:ext cx="10963656" cy="630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点为零势能点，电荷在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点的电势能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p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是多少？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6_BD.50_1#5cf566785?pid=b40c8f00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630555"/>
              </a:xfrm>
              <a:prstGeom prst="rect">
                <a:avLst/>
              </a:prstGeom>
              <a:blipFill>
                <a:blip r:embed="rId3"/>
                <a:stretch>
                  <a:fillRect l="-2002" b="-281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6_AN.51_1#5cf566785?pid=b40c8f000&amp;color=0,0,0&amp;vtp=1&amp;bbb=1"/>
          <p:cNvSpPr/>
          <p:nvPr/>
        </p:nvSpPr>
        <p:spPr>
          <a:xfrm>
            <a:off x="612648" y="1106238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见解析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S.52_1#5cf566785?pid=b40c8f000&amp;color=0,0,0&amp;vtp=1&amp;bbb=1"/>
              <p:cNvSpPr/>
              <p:nvPr/>
            </p:nvSpPr>
            <p:spPr>
              <a:xfrm>
                <a:off x="612648" y="1664403"/>
                <a:ext cx="10963656" cy="6417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5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点为零势能点，电荷在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点的电势能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p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=−6×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O_6_AS.52_1#5cf566785?pid=b40c8f00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64403"/>
                <a:ext cx="10963656" cy="641795"/>
              </a:xfrm>
              <a:prstGeom prst="rect">
                <a:avLst/>
              </a:prstGeom>
              <a:blipFill>
                <a:blip r:embed="rId4"/>
                <a:stretch>
                  <a:fillRect l="-2002" b="-285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53_1#4d4e6d910?pid=b40c8f000&amp;color=0,0,0&amp;vtp=1&amp;bt=1&amp;bbb=1&amp;hb=1"/>
              <p:cNvSpPr/>
              <p:nvPr/>
            </p:nvSpPr>
            <p:spPr>
              <a:xfrm>
                <a:off x="612648" y="468000"/>
                <a:ext cx="10963656" cy="1925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如果把这一电荷从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点移到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点时，静电力做功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9×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，电荷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的电势能怎样变化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？变化了多少？如果选取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点为零势能点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，则电荷在</a:t>
                </a:r>
              </a:p>
              <a:p>
                <a:pPr latinLnBrk="1">
                  <a:lnSpc>
                    <a:spcPts val="54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点的电势能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p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又是多少？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6_BD.53_1#4d4e6d910?pid=b40c8f00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1925955"/>
              </a:xfrm>
              <a:prstGeom prst="rect">
                <a:avLst/>
              </a:prstGeom>
              <a:blipFill>
                <a:blip r:embed="rId3"/>
                <a:stretch>
                  <a:fillRect l="-2002" r="-1112" b="-88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6_AN.54_1#4d4e6d910?pid=b40c8f000&amp;color=0,0,0&amp;vtp=1&amp;bbb=1"/>
          <p:cNvSpPr/>
          <p:nvPr/>
        </p:nvSpPr>
        <p:spPr>
          <a:xfrm>
            <a:off x="612648" y="2397384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见解析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S.55_1#4d4e6d910?pid=b40c8f000&amp;color=0,0,0&amp;vtp=1&amp;bbb=1&amp;hb=1"/>
              <p:cNvSpPr/>
              <p:nvPr/>
            </p:nvSpPr>
            <p:spPr>
              <a:xfrm>
                <a:off x="612648" y="2955549"/>
                <a:ext cx="10963656" cy="192767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电荷从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点移动到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点时静电力做功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𝐵𝐶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=9×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，电荷的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电势能减少了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9×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点为零势能点，则电荷在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点的电势能</a:t>
                </a:r>
              </a:p>
              <a:p>
                <a:pPr latinLnBrk="1">
                  <a:lnSpc>
                    <a:spcPts val="5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p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′=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𝐵𝐶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=3×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O_6_AS.55_1#4d4e6d910?pid=b40c8f00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955549"/>
                <a:ext cx="10963656" cy="1927670"/>
              </a:xfrm>
              <a:prstGeom prst="rect">
                <a:avLst/>
              </a:prstGeom>
              <a:blipFill>
                <a:blip r:embed="rId4"/>
                <a:stretch>
                  <a:fillRect l="-2002" b="-88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6_1#fd6ada239?pid=b40c8f000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通过这一例题你有什么收获？</a:t>
            </a:r>
            <a:endParaRPr lang="en-US" altLang="zh-CN" sz="2800" dirty="0"/>
          </a:p>
        </p:txBody>
      </p:sp>
      <p:sp>
        <p:nvSpPr>
          <p:cNvPr id="3" name="QO_6_AN.57_1#fd6ada239?pid=b40c8f000&amp;color=0,0,0&amp;vtp=1&amp;bbb=1"/>
          <p:cNvSpPr/>
          <p:nvPr/>
        </p:nvSpPr>
        <p:spPr>
          <a:xfrm>
            <a:off x="612648" y="1103508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见解析</a:t>
            </a:r>
            <a:endParaRPr lang="en-US" altLang="zh-CN" sz="2800" dirty="0"/>
          </a:p>
        </p:txBody>
      </p:sp>
      <p:sp>
        <p:nvSpPr>
          <p:cNvPr id="4" name="QO_6_AS.58_1#fd6ada239?pid=b40c8f000&amp;color=0,0,0&amp;vtp=1&amp;bbb=1"/>
          <p:cNvSpPr/>
          <p:nvPr/>
        </p:nvSpPr>
        <p:spPr>
          <a:xfrm>
            <a:off x="612648" y="1725173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spc="-5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spc="-5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取不同的零势能点，同一电荷在电场中同一点的电势能是不同的。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5e4c0e4e?sp=1&amp;pid=73aaf2780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59_1#534c8cba3?sp=1&amp;pid=55e4c0e4e&amp;color=0,0,0&amp;vtp=1&amp;bbb=1&amp;hb=1"/>
              <p:cNvSpPr/>
              <p:nvPr/>
            </p:nvSpPr>
            <p:spPr>
              <a:xfrm>
                <a:off x="612648" y="1135253"/>
                <a:ext cx="10963656" cy="12013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多选题如图所示，固定在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点的正点电荷的电场中有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两点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，已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𝑀𝑄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𝑁𝑄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下列叙述正确的是(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C_6_BD.59_1#534c8cba3?sp=1&amp;pid=55e4c0e4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10963656" cy="1201357"/>
              </a:xfrm>
              <a:prstGeom prst="rect">
                <a:avLst/>
              </a:prstGeom>
              <a:blipFill>
                <a:blip r:embed="rId3"/>
                <a:stretch>
                  <a:fillRect l="-2002" b="-182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C_6_BD.61_1#534c8cba3?pid=55e4c0e4e&amp;color=0,0,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00600" y="2473960"/>
            <a:ext cx="2587752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61_2#534c8cba3.choices?pid=55e4c0e4e&amp;color=0,0,0&amp;vtp=1&amp;bt=1&amp;bbb=1&amp;hb=1"/>
              <p:cNvSpPr/>
              <p:nvPr/>
            </p:nvSpPr>
            <p:spPr>
              <a:xfrm>
                <a:off x="612648" y="468000"/>
                <a:ext cx="10963656" cy="51020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若把一正点电荷从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点沿直线移到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则静电力对该电荷做正功，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电势能减少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若把一正点电荷从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点沿直线移到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则该电荷克服静电力做功，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电势能增加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若把一负点电荷从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点沿直线移到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则静电力对该电荷做正功，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电势能减少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若把一负点电荷从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点沿直线移到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𝑁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点，再从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点沿不同路径移回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点，则该电荷的电势能不变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6_BD.61_2#534c8cba3.choices?pid=55e4c0e4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102035"/>
              </a:xfrm>
              <a:prstGeom prst="rect">
                <a:avLst/>
              </a:prstGeom>
              <a:blipFill>
                <a:blip r:embed="rId3"/>
                <a:stretch>
                  <a:fillRect l="-2002" r="-2614" b="-40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60_1#534c8cba3.bracket?pid=55e4c0e4e&amp;color=0,0,0&amp;vpa=19&amp;vtp=1&amp;bbb=1&amp;answeroption=AD">
            <a:extLst>
              <a:ext uri="{FF2B5EF4-FFF2-40B4-BE49-F238E27FC236}">
                <a16:creationId xmlns:a16="http://schemas.microsoft.com/office/drawing/2014/main" id="{0FD7AA7B-9222-3B09-00EE-E8F5A6CF6CB6}"/>
              </a:ext>
            </a:extLst>
          </p:cNvPr>
          <p:cNvSpPr txBox="1"/>
          <p:nvPr/>
        </p:nvSpPr>
        <p:spPr>
          <a:xfrm>
            <a:off x="485648" y="508640"/>
            <a:ext cx="564257" cy="67710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4" name="QC_6_AN.60_2#534c8cba3.bracket?pid=55e4c0e4e&amp;color=0,0,0&amp;vpa=19&amp;vtp=1&amp;bbb=1&amp;answeroption=AD">
            <a:extLst>
              <a:ext uri="{FF2B5EF4-FFF2-40B4-BE49-F238E27FC236}">
                <a16:creationId xmlns:a16="http://schemas.microsoft.com/office/drawing/2014/main" id="{B18EBE2F-F59C-8703-7EB9-8D3646A38D19}"/>
              </a:ext>
            </a:extLst>
          </p:cNvPr>
          <p:cNvSpPr txBox="1"/>
          <p:nvPr/>
        </p:nvSpPr>
        <p:spPr>
          <a:xfrm>
            <a:off x="485648" y="4432940"/>
            <a:ext cx="977900" cy="67056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62_1#534c8cba3?pid=55e4c0e4e&amp;color=0,0,0&amp;vtp=1&amp;bt=1&amp;bbb=1&amp;hb=1"/>
              <p:cNvSpPr/>
              <p:nvPr/>
            </p:nvSpPr>
            <p:spPr>
              <a:xfrm>
                <a:off x="612648" y="468000"/>
                <a:ext cx="10963656" cy="31586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由题可知正点电荷从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点，静电力做正功，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电势能减少，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故选项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A正确，选项B错误；负点电荷从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克服静电力做功，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电势能增加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，故选项C错误；静电力做功与路径无关，负点电荷从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出发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，最终回到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点，整个过程中静电力不做功，电势能不变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D正确。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6_AS.62_1#534c8cba3?pid=55e4c0e4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158617"/>
              </a:xfrm>
              <a:prstGeom prst="rect">
                <a:avLst/>
              </a:prstGeom>
              <a:blipFill>
                <a:blip r:embed="rId3"/>
                <a:stretch>
                  <a:fillRect l="-2002" r="-2392" b="-65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d9de326c.fixed?pid=be5612e46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任务学习三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电势</a:t>
            </a:r>
            <a:endParaRPr lang="en-US" altLang="zh-CN" sz="4000" dirty="0"/>
          </a:p>
        </p:txBody>
      </p:sp>
      <p:sp>
        <p:nvSpPr>
          <p:cNvPr id="3" name="C_3#4d9de326c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63_1#8f3b98309?pid=4d9de326c&amp;color=0,0,0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4608" y="1877250"/>
            <a:ext cx="2459736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63_2#8f3b98309?pid=4d9de326c&amp;color=0,0,0&amp;vtp=1&amp;bbb=1&amp;hb=1"/>
              <p:cNvSpPr/>
              <p:nvPr/>
            </p:nvSpPr>
            <p:spPr>
              <a:xfrm>
                <a:off x="612648" y="390901"/>
                <a:ext cx="10963656" cy="12013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在如图所示的匀强电场中，电场强度为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，取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点为零势能点，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点的距离为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𝑙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𝐴𝑂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连线与电场强度负方向的夹角为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4_BD.63_2#8f3b98309?pid=4d9de326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90901"/>
                <a:ext cx="10963656" cy="1201357"/>
              </a:xfrm>
              <a:prstGeom prst="rect">
                <a:avLst/>
              </a:prstGeom>
              <a:blipFill>
                <a:blip r:embed="rId4"/>
                <a:stretch>
                  <a:fillRect l="-2002" b="-182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64_1#bc8e77ab1?pid=8f3b98309&amp;color=0,0,0&amp;vtp=1&amp;bbb=1"/>
              <p:cNvSpPr/>
              <p:nvPr/>
            </p:nvSpPr>
            <p:spPr>
              <a:xfrm>
                <a:off x="612648" y="3488123"/>
                <a:ext cx="10963656" cy="5678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电荷量分别为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的正试探电荷在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点的电势能分别为多少？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O_5_BD.64_1#bc8e77ab1?pid=8f3b9830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488123"/>
                <a:ext cx="10963656" cy="567817"/>
              </a:xfrm>
              <a:prstGeom prst="rect">
                <a:avLst/>
              </a:prstGeom>
              <a:blipFill>
                <a:blip r:embed="rId5"/>
                <a:stretch>
                  <a:fillRect l="-2002" b="-376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65_1#bc8e77ab1?pid=8f3b98309&amp;color=0,0,0&amp;vtp=1&amp;bbb=1"/>
              <p:cNvSpPr/>
              <p:nvPr/>
            </p:nvSpPr>
            <p:spPr>
              <a:xfrm>
                <a:off x="612648" y="4132013"/>
                <a:ext cx="10963656" cy="5562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𝐸𝑞𝑙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𝜃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𝐸𝑞𝑙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O_5_AN.65_1#bc8e77ab1?pid=8f3b9830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132013"/>
                <a:ext cx="10963656" cy="556260"/>
              </a:xfrm>
              <a:prstGeom prst="rect">
                <a:avLst/>
              </a:prstGeom>
              <a:blipFill>
                <a:blip r:embed="rId6"/>
                <a:stretch>
                  <a:fillRect l="-2002" b="-395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5_BD.66_1#a626a9327?pid=8f3b98309&amp;color=0,0,0&amp;vtp=1&amp;bbb=1"/>
          <p:cNvSpPr/>
          <p:nvPr/>
        </p:nvSpPr>
        <p:spPr>
          <a:xfrm>
            <a:off x="612648" y="4697925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不同试探电荷在同一点的电势能与电荷量的比值是否相同？</a:t>
            </a:r>
            <a:endParaRPr lang="en-US" altLang="zh-CN" sz="2800" dirty="0"/>
          </a:p>
        </p:txBody>
      </p:sp>
      <p:sp>
        <p:nvSpPr>
          <p:cNvPr id="7" name="QO_5_AN.67_1#a626a9327?pid=8f3b98309&amp;color=0,0,0&amp;vtp=1&amp;bbb=1"/>
          <p:cNvSpPr/>
          <p:nvPr/>
        </p:nvSpPr>
        <p:spPr>
          <a:xfrm>
            <a:off x="612648" y="5343593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比值相同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8_1#582643842?pid=8f3b98309&amp;color=0,0,0&amp;vtp=1&amp;bt=1&amp;bbb=1&amp;hb=1"/>
          <p:cNvSpPr/>
          <p:nvPr/>
        </p:nvSpPr>
        <p:spPr>
          <a:xfrm>
            <a:off x="612648" y="468000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</a:t>
            </a:r>
            <a:r>
              <a:rPr lang="en-US" altLang="zh-CN" sz="2800" b="0" i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不同试探电荷在同一点的电势能与电荷量的比值与试探电荷的电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荷量是否有关系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sz="2800" dirty="0"/>
          </a:p>
        </p:txBody>
      </p:sp>
      <p:sp>
        <p:nvSpPr>
          <p:cNvPr id="3" name="QO_5_AN.69_1#582643842?pid=8f3b98309&amp;color=0,0,0&amp;vtp=1&amp;bbb=1"/>
          <p:cNvSpPr/>
          <p:nvPr/>
        </p:nvSpPr>
        <p:spPr>
          <a:xfrm>
            <a:off x="612648" y="1755018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无关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519caa55?pid=4d9de326c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新知梳理</a:t>
            </a:r>
            <a:endParaRPr lang="en-US" altLang="zh-CN" sz="32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_5_BD#0e5db0a98?sp=1&amp;pid=2519caa55&amp;color=0,0,0&amp;vtp=1&amp;bbb=1"/>
              <p:cNvSpPr/>
              <p:nvPr/>
            </p:nvSpPr>
            <p:spPr>
              <a:xfrm>
                <a:off x="612648" y="1181724"/>
                <a:ext cx="10963656" cy="22950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1.定义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电荷在电场中某一点的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与它的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之比。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85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2.公式：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𝜑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kumimoji="0" lang="en-US" altLang="zh-CN" sz="4700" b="1" i="0" u="sng" strike="noStrike" kern="0" cap="none" spc="-99900" normalizeH="0" baseline="0" noProof="0" dirty="0">
                    <a:ln>
                      <a:noFill/>
                    </a:ln>
                    <a:solidFill>
                      <a:srgbClr val="FF00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KaiTi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3.单位：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在国际单位制中，电势的单位是伏特，符号是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</m:t>
                    </m:r>
                    <m:r>
                      <m:rPr>
                        <m:nor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</m:t>
                    </m:r>
                    <m:r>
                      <m:rPr>
                        <m:nor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" name="P_5_BD#0e5db0a98?sp=1&amp;pid=2519caa5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2295017"/>
              </a:xfrm>
              <a:prstGeom prst="rect">
                <a:avLst/>
              </a:prstGeom>
              <a:blipFill>
                <a:blip r:embed="rId3"/>
                <a:stretch>
                  <a:fillRect l="-2002" r="-3226" b="-90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P_5_AN.70_1#0e5db0a98.blank?pid=2519caa55&amp;color=0,0,0&amp;vpa=20&amp;vtp=1&amp;bbb=1"/>
          <p:cNvSpPr/>
          <p:nvPr/>
        </p:nvSpPr>
        <p:spPr>
          <a:xfrm>
            <a:off x="5512466" y="1151244"/>
            <a:ext cx="1330325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电势能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7" name="P_5_AN.71_1#0e5db0a98.blank?pid=2519caa55&amp;color=0,0,0&amp;vpa=21&amp;vtp=1&amp;bbb=1"/>
          <p:cNvSpPr/>
          <p:nvPr/>
        </p:nvSpPr>
        <p:spPr>
          <a:xfrm>
            <a:off x="8001667" y="1151244"/>
            <a:ext cx="1330325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电荷量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P_5_AN.72_1#0e5db0a98.blank?pid=2519caa55&amp;color=0,0,0&amp;vpa=22&amp;vtp=1&amp;bbb=1&amp;rh=59.4"/>
              <p:cNvSpPr/>
              <p:nvPr/>
            </p:nvSpPr>
            <p:spPr>
              <a:xfrm>
                <a:off x="2582800" y="1973770"/>
                <a:ext cx="491744" cy="68745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aiTi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aiTi" pitchFamily="34" charset="-122"/>
                                <a:cs typeface="Times New Roman" pitchFamily="34" charset="-120"/>
                              </a:rPr>
                              <m:t>𝑬</m:t>
                            </m:r>
                          </m:e>
                          <m:sub>
                            <m:r>
                              <a:rPr lang="en-US" altLang="zh-CN" sz="28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aiTi" pitchFamily="34" charset="-122"/>
                                <a:cs typeface="Times New Roman" pitchFamily="34" charset="-120"/>
                              </a:rPr>
                              <m:t>𝐩</m:t>
                            </m:r>
                          </m:sub>
                        </m:sSub>
                      </m:num>
                      <m:den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𝒒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8" name="P_5_AN.72_1#0e5db0a98.blank?pid=2519caa55&amp;color=0,0,0&amp;vpa=22&amp;vtp=1&amp;bbb=1&amp;rh=59.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2800" y="1973770"/>
                <a:ext cx="491744" cy="68745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35b8875d8?pid=be5612e46&amp;color=0,0,0&amp;vtp=1&amp;bt=1&amp;bbb=1&amp;hb=1"/>
          <p:cNvSpPr/>
          <p:nvPr/>
        </p:nvSpPr>
        <p:spPr>
          <a:xfrm>
            <a:off x="612648" y="468000"/>
            <a:ext cx="10963656" cy="25109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课时学习素养目标：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1.知道静电力做功的特点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，掌握静电力做功与电势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能变化之间的关系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。（科学思维）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.理解电势能、电势的概念，知道电势、电势能的相对性。（物理观念）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.会判断电场中两点电势的高低。（科学思维）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0e5db0a98?sp=1&amp;pid=2519caa55&amp;color=0,0,0&amp;vtp=1&amp;bt=1&amp;bbb=1"/>
          <p:cNvSpPr/>
          <p:nvPr/>
        </p:nvSpPr>
        <p:spPr>
          <a:xfrm>
            <a:off x="612648" y="468000"/>
            <a:ext cx="10963656" cy="37921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28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.特点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（1）与电场线的关系：沿着电场线方向电势逐渐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（2）相对性：电场中各点电势的高低，与所选取的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的位置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有关，一般情况下取离场源电荷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的电势为0，在实际应用中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常取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的电势为0。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（3）标矢性：电势是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量，只有大小，没有方向，但有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6" name="P_5_AN.73_1#0e5db0a98.blank?pid=2519caa55&amp;color=0,0,0&amp;vpa=23&amp;vtp=1&amp;bbb=1"/>
          <p:cNvSpPr/>
          <p:nvPr/>
        </p:nvSpPr>
        <p:spPr>
          <a:xfrm>
            <a:off x="8268367" y="1085220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降低</a:t>
            </a:r>
            <a:endParaRPr lang="en-US" altLang="zh-CN" sz="2800" dirty="0"/>
          </a:p>
        </p:txBody>
      </p:sp>
      <p:sp>
        <p:nvSpPr>
          <p:cNvPr id="7" name="P_5_AN.74_1#0e5db0a98.blank?pid=2519caa55&amp;color=0,0,0&amp;vpa=24&amp;vtp=1&amp;bbb=1"/>
          <p:cNvSpPr/>
          <p:nvPr/>
        </p:nvSpPr>
        <p:spPr>
          <a:xfrm>
            <a:off x="8623967" y="1732920"/>
            <a:ext cx="1687513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零电势点</a:t>
            </a:r>
            <a:endParaRPr lang="en-US" altLang="zh-CN" sz="2800" dirty="0"/>
          </a:p>
        </p:txBody>
      </p:sp>
      <p:sp>
        <p:nvSpPr>
          <p:cNvPr id="8" name="P_5_AN.75_1#0e5db0a98.blank?pid=2519caa55&amp;color=0,0,0&amp;vpa=25&amp;vtp=1&amp;bbb=1"/>
          <p:cNvSpPr/>
          <p:nvPr/>
        </p:nvSpPr>
        <p:spPr>
          <a:xfrm>
            <a:off x="5601366" y="2380620"/>
            <a:ext cx="1687513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无限远处</a:t>
            </a:r>
            <a:endParaRPr lang="en-US" altLang="zh-CN" sz="2800" dirty="0"/>
          </a:p>
        </p:txBody>
      </p:sp>
      <p:sp>
        <p:nvSpPr>
          <p:cNvPr id="9" name="P_5_AN.76_1#0e5db0a98.blank?pid=2519caa55&amp;color=0,0,0&amp;vpa=26&amp;vtp=1&amp;bbb=1"/>
          <p:cNvSpPr/>
          <p:nvPr/>
        </p:nvSpPr>
        <p:spPr>
          <a:xfrm>
            <a:off x="1334166" y="3028320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大地</a:t>
            </a:r>
            <a:endParaRPr lang="en-US" altLang="zh-CN" sz="2800" dirty="0"/>
          </a:p>
        </p:txBody>
      </p:sp>
      <p:sp>
        <p:nvSpPr>
          <p:cNvPr id="10" name="P_5_AN.77_1#0e5db0a98.blank?pid=2519caa55&amp;color=0,0,0&amp;vpa=27&amp;vtp=1"/>
          <p:cNvSpPr/>
          <p:nvPr/>
        </p:nvSpPr>
        <p:spPr>
          <a:xfrm>
            <a:off x="4001166" y="3655065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标</a:t>
            </a:r>
            <a:endParaRPr lang="en-US" altLang="zh-CN" sz="2800" dirty="0"/>
          </a:p>
        </p:txBody>
      </p:sp>
      <p:sp>
        <p:nvSpPr>
          <p:cNvPr id="11" name="P_5_AN.78_1#0e5db0a98.blank?pid=2519caa55&amp;color=0,0,0&amp;vpa=28&amp;vtp=1&amp;bbb=1"/>
          <p:cNvSpPr/>
          <p:nvPr/>
        </p:nvSpPr>
        <p:spPr>
          <a:xfrm>
            <a:off x="9690767" y="3655065"/>
            <a:ext cx="1330325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正、负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85b604ee?pid=2519caa55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思考交流</a:t>
            </a:r>
            <a:endParaRPr lang="en-US" altLang="zh-CN" sz="3000" dirty="0"/>
          </a:p>
        </p:txBody>
      </p:sp>
      <p:sp>
        <p:nvSpPr>
          <p:cNvPr id="3" name="QO_6_BD.79_1#089fd1bd8?pid=685b604ee&amp;color=0,0,0&amp;vtp=1&amp;bbb=1"/>
          <p:cNvSpPr/>
          <p:nvPr/>
        </p:nvSpPr>
        <p:spPr>
          <a:xfrm>
            <a:off x="612648" y="1139913"/>
            <a:ext cx="10963656" cy="5681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判断下列说法正误。</a:t>
            </a:r>
            <a:endParaRPr lang="en-US" altLang="zh-CN" sz="2800" dirty="0"/>
          </a:p>
        </p:txBody>
      </p:sp>
      <p:sp>
        <p:nvSpPr>
          <p:cNvPr id="4" name="QT_7_BD.80_1#1b95783dc?pid=089fd1bd8&amp;color=0,0,0&amp;vtp=1&amp;bbb=1"/>
          <p:cNvSpPr/>
          <p:nvPr/>
        </p:nvSpPr>
        <p:spPr>
          <a:xfrm>
            <a:off x="612648" y="1779143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电势有正负之分，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是矢量。(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5" name="QT_7_AN.81_1#1b95783dc.bracket?pid=089fd1bd8&amp;color=0,0,0&amp;vpa=29&amp;vtp=1"/>
          <p:cNvSpPr/>
          <p:nvPr/>
        </p:nvSpPr>
        <p:spPr>
          <a:xfrm>
            <a:off x="5906166" y="1765808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6" name="QT_7_AS.82_1#1b95783dc?pid=089fd1bd8&amp;color=0,0,0&amp;vtp=1&amp;bbb=1"/>
          <p:cNvSpPr/>
          <p:nvPr/>
        </p:nvSpPr>
        <p:spPr>
          <a:xfrm>
            <a:off x="612648" y="2400808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电势的正负不表示方向，是标量。</a:t>
            </a:r>
            <a:endParaRPr lang="en-US" altLang="zh-CN" sz="2800" dirty="0"/>
          </a:p>
        </p:txBody>
      </p:sp>
      <p:sp>
        <p:nvSpPr>
          <p:cNvPr id="7" name="QT_7_BD.83_1#9ba99db96?pid=089fd1bd8&amp;color=0,0,0&amp;vtp=1&amp;bbb=1"/>
          <p:cNvSpPr/>
          <p:nvPr/>
        </p:nvSpPr>
        <p:spPr>
          <a:xfrm>
            <a:off x="612648" y="3022473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电荷在电场中具有的电势能越大，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该点的电势越高。(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8" name="QT_7_AN.84_1#9ba99db96.bracket?pid=089fd1bd8&amp;color=0,0,0&amp;vpa=30&amp;vtp=1"/>
          <p:cNvSpPr/>
          <p:nvPr/>
        </p:nvSpPr>
        <p:spPr>
          <a:xfrm>
            <a:off x="9817767" y="3009138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9" name="QT_7_AS.85_1#9ba99db96?pid=089fd1bd8&amp;color=0,0,0&amp;vtp=1&amp;bbb=1&amp;hb=1"/>
          <p:cNvSpPr/>
          <p:nvPr/>
        </p:nvSpPr>
        <p:spPr>
          <a:xfrm>
            <a:off x="612648" y="3651948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正电荷在电势越高处的电势能越大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，负电荷在电势越高处的电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势能越小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8" grpId="0" build="p" animBg="1"/>
      <p:bldP spid="9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T_7_BD.86_1#3a3db1451?pid=089fd1bd8&amp;color=0,0,0&amp;vtp=1&amp;bt=1&amp;bbb=1"/>
          <p:cNvSpPr/>
          <p:nvPr/>
        </p:nvSpPr>
        <p:spPr>
          <a:xfrm>
            <a:off x="612648" y="466344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电势降低的方向一定是电场线的方向。(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3" name="QT_7_AN.87_1#3a3db1451.bracket?pid=089fd1bd8&amp;color=0,0,0&amp;vpa=31&amp;vtp=1"/>
          <p:cNvSpPr/>
          <p:nvPr/>
        </p:nvSpPr>
        <p:spPr>
          <a:xfrm>
            <a:off x="7684167" y="453009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4" name="QT_7_AS.88_1#3a3db1451?pid=089fd1bd8&amp;color=0,0,0&amp;vtp=1&amp;bbb=1"/>
          <p:cNvSpPr/>
          <p:nvPr/>
        </p:nvSpPr>
        <p:spPr>
          <a:xfrm>
            <a:off x="612648" y="1093343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电势降低最快的方向是电场线的方向。</a:t>
            </a:r>
            <a:endParaRPr lang="en-US" altLang="zh-CN" sz="2800" dirty="0"/>
          </a:p>
        </p:txBody>
      </p:sp>
      <p:sp>
        <p:nvSpPr>
          <p:cNvPr id="5" name="QT_7_BD.89_1#0e58def6b?pid=089fd1bd8&amp;color=0,0,0&amp;vtp=1&amp;bbb=1"/>
          <p:cNvSpPr/>
          <p:nvPr/>
        </p:nvSpPr>
        <p:spPr>
          <a:xfrm>
            <a:off x="612648" y="1715008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电场强度为零的地方，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电势一定为零。(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6" name="QT_7_AN.90_1#0e58def6b.bracket?pid=089fd1bd8&amp;color=0,0,0&amp;vpa=32&amp;vtp=1"/>
          <p:cNvSpPr/>
          <p:nvPr/>
        </p:nvSpPr>
        <p:spPr>
          <a:xfrm>
            <a:off x="7684167" y="1701673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7" name="QT_7_AS.91_1#0e58def6b?pid=089fd1bd8&amp;color=0,0,0&amp;vtp=1&amp;bbb=1&amp;hb=1"/>
          <p:cNvSpPr/>
          <p:nvPr/>
        </p:nvSpPr>
        <p:spPr>
          <a:xfrm>
            <a:off x="612648" y="2344483"/>
            <a:ext cx="10963656" cy="1215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电场强度和电势没有直接关系，电场强度为0的地方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，电势不一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定为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4063f94d?pid=4d9de326c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典例精讲</a:t>
            </a:r>
            <a:endParaRPr lang="en-US" altLang="zh-CN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BD.92_1#c8493a570?pid=a4063f94d&amp;color=0,0,0&amp;vtp=1&amp;bbb=1&amp;hb=1"/>
              <p:cNvSpPr/>
              <p:nvPr/>
            </p:nvSpPr>
            <p:spPr>
              <a:xfrm>
                <a:off x="612648" y="1181724"/>
                <a:ext cx="10963656" cy="12057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</a:t>
                </a:r>
                <a:r>
                  <a:rPr lang="en-US" altLang="zh-CN" sz="2800" b="1" i="0" spc="-5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</a:t>
                </a:r>
                <a:r>
                  <a:rPr lang="en-US" altLang="zh-CN" sz="2800" b="1" i="0" spc="-50" dirty="0">
                    <a:solidFill>
                      <a:srgbClr val="00ADA3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如果把电荷量为</a:t>
                </a:r>
                <a14:m>
                  <m:oMath xmlns:m="http://schemas.openxmlformats.org/officeDocument/2006/math">
                    <m:r>
                      <a:rPr lang="en-US" altLang="zh-CN" sz="28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</m:t>
                    </m:r>
                    <m:r>
                      <a:rPr lang="en-US" altLang="zh-CN" sz="28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=1.0×</m:t>
                    </m:r>
                    <m:sSup>
                      <m:sSupPr>
                        <m:ctrlPr>
                          <a:rPr lang="en-US" altLang="zh-CN" sz="2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−8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spc="-5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</m:oMath>
                </a14:m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的电荷从无限远处移到电场中的</a:t>
                </a:r>
                <a14:m>
                  <m:oMath xmlns:m="http://schemas.openxmlformats.org/officeDocument/2006/math">
                    <m:r>
                      <a:rPr lang="en-US" altLang="zh-CN" sz="28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spc="-5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，需要克服静电力做功</a:t>
                </a:r>
                <a14:m>
                  <m:oMath xmlns:m="http://schemas.openxmlformats.org/officeDocument/2006/math">
                    <m:r>
                      <a:rPr lang="en-US" altLang="zh-CN" sz="28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𝑊</m:t>
                    </m:r>
                    <m:r>
                      <a:rPr lang="en-US" altLang="zh-CN" sz="28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=1.2×</m:t>
                    </m:r>
                    <m:sSup>
                      <m:sSupPr>
                        <m:ctrlPr>
                          <a:rPr lang="en-US" altLang="zh-CN" sz="2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spc="-5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，令无限远处电势为零，那么：</a:t>
                </a:r>
                <a:endParaRPr lang="en-US" altLang="zh-CN" sz="2800" spc="-50" dirty="0"/>
              </a:p>
            </p:txBody>
          </p:sp>
        </mc:Choice>
        <mc:Fallback xmlns="">
          <p:sp>
            <p:nvSpPr>
              <p:cNvPr id="3" name="QO_5_BD.92_1#c8493a570?pid=a4063f94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1205738"/>
              </a:xfrm>
              <a:prstGeom prst="rect">
                <a:avLst/>
              </a:prstGeom>
              <a:blipFill>
                <a:blip r:embed="rId3"/>
                <a:stretch>
                  <a:fillRect l="-2002" r="-4783" b="-171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93_1#f03046e18?pid=c8493a570&amp;color=0,0,0&amp;vtp=1&amp;bt=1&amp;bbb=1"/>
              <p:cNvSpPr/>
              <p:nvPr/>
            </p:nvSpPr>
            <p:spPr>
              <a:xfrm>
                <a:off x="612648" y="468000"/>
                <a:ext cx="10963656" cy="5678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电荷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点的电势能和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点的电势各是多少？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6_BD.93_1#f03046e18?pid=c8493a57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67817"/>
              </a:xfrm>
              <a:prstGeom prst="rect">
                <a:avLst/>
              </a:prstGeom>
              <a:blipFill>
                <a:blip r:embed="rId3"/>
                <a:stretch>
                  <a:fillRect l="-2002" b="-365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94_1#f03046e18?pid=c8493a570&amp;color=0,0,0&amp;vtp=1&amp;bbb=1"/>
              <p:cNvSpPr/>
              <p:nvPr/>
            </p:nvSpPr>
            <p:spPr>
              <a:xfrm>
                <a:off x="612648" y="1112652"/>
                <a:ext cx="10963656" cy="5562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1.2×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1.2×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O_6_AN.94_1#f03046e18?pid=c8493a57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12652"/>
                <a:ext cx="10963656" cy="556260"/>
              </a:xfrm>
              <a:prstGeom prst="rect">
                <a:avLst/>
              </a:prstGeom>
              <a:blipFill>
                <a:blip r:embed="rId4"/>
                <a:stretch>
                  <a:fillRect l="-2002" b="-395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S.95_1#f03046e18?pid=c8493a570&amp;color=0,0,0&amp;vtp=1&amp;bbb=1&amp;hb=1"/>
              <p:cNvSpPr/>
              <p:nvPr/>
            </p:nvSpPr>
            <p:spPr>
              <a:xfrm>
                <a:off x="612648" y="1678564"/>
                <a:ext cx="10963656" cy="3340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静电力做负功，电势能增加，无限远处的电势为零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，电荷在无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限远处的电势能也为零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∞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p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∞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∞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p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∞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p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p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p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∞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∞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−1.2×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10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−4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Times New Roman" pitchFamily="34" charset="0"/>
                            <a:ea typeface="微软雅黑" pitchFamily="34" charset="-122"/>
                            <a:cs typeface="Times New Roman" pitchFamily="34" charset="-12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J</m:t>
                        </m:r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=1.2×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9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再由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p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𝐴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=1.2×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O_6_AS.95_1#f03046e18?pid=c8493a57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78564"/>
                <a:ext cx="10963656" cy="3340100"/>
              </a:xfrm>
              <a:prstGeom prst="rect">
                <a:avLst/>
              </a:prstGeom>
              <a:blipFill>
                <a:blip r:embed="rId5"/>
                <a:stretch>
                  <a:fillRect l="-2002" b="-23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96_1#a237ee5d8?pid=c8493a570&amp;color=0,0,0&amp;vtp=1&amp;bt=1&amp;bbb=1"/>
              <p:cNvSpPr/>
              <p:nvPr/>
            </p:nvSpPr>
            <p:spPr>
              <a:xfrm>
                <a:off x="612648" y="468000"/>
                <a:ext cx="10963656" cy="5678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电荷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移入电场前，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点的电势是多少？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6_BD.96_1#a237ee5d8?pid=c8493a57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67817"/>
              </a:xfrm>
              <a:prstGeom prst="rect">
                <a:avLst/>
              </a:prstGeom>
              <a:blipFill>
                <a:blip r:embed="rId3"/>
                <a:stretch>
                  <a:fillRect l="-2002" b="-365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97_1#a237ee5d8?pid=c8493a570&amp;color=0,0,0&amp;vtp=1&amp;bbb=1"/>
              <p:cNvSpPr/>
              <p:nvPr/>
            </p:nvSpPr>
            <p:spPr>
              <a:xfrm>
                <a:off x="612648" y="1112652"/>
                <a:ext cx="10963656" cy="5562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1.2×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O_6_AN.97_1#a237ee5d8?pid=c8493a57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12652"/>
                <a:ext cx="10963656" cy="556260"/>
              </a:xfrm>
              <a:prstGeom prst="rect">
                <a:avLst/>
              </a:prstGeom>
              <a:blipFill>
                <a:blip r:embed="rId4"/>
                <a:stretch>
                  <a:fillRect l="-2002" b="-395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S.98_1#a237ee5d8?pid=c8493a570&amp;color=0,0,0&amp;vtp=1&amp;bbb=1&amp;hb=1"/>
              <p:cNvSpPr/>
              <p:nvPr/>
            </p:nvSpPr>
            <p:spPr>
              <a:xfrm>
                <a:off x="612648" y="1678564"/>
                <a:ext cx="10963656" cy="12057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点的电势是由电场中该点的性质决定的，跟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点是否存在电荷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无关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，所以电荷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移入电场前，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点的电势仍为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1.2×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O_6_AS.98_1#a237ee5d8?pid=c8493a57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78564"/>
                <a:ext cx="10963656" cy="1205738"/>
              </a:xfrm>
              <a:prstGeom prst="rect">
                <a:avLst/>
              </a:prstGeom>
              <a:blipFill>
                <a:blip r:embed="rId5"/>
                <a:stretch>
                  <a:fillRect l="-2002" r="-667" b="-176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0230edca7?pid=a4063f94d&amp;color=0,0,0&amp;vtp=1&amp;bt=1&amp;bbb=1"/>
          <p:cNvSpPr/>
          <p:nvPr/>
        </p:nvSpPr>
        <p:spPr>
          <a:xfrm>
            <a:off x="612648" y="468000"/>
            <a:ext cx="10963656" cy="12155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总结归纳</a:t>
            </a:r>
          </a:p>
          <a:p>
            <a:pPr marL="0" marR="0" lvl="0" indent="0" algn="l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1.电势与电势能的区别与联系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7" name="P_5_BD#0230edca7?colgroup=2,14,12&amp;pid=a4063f94d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91427686"/>
                  </p:ext>
                </p:extLst>
              </p:nvPr>
            </p:nvGraphicFramePr>
            <p:xfrm>
              <a:off x="612648" y="1816740"/>
              <a:ext cx="10936224" cy="2313687"/>
            </p:xfrm>
            <a:graphic>
              <a:graphicData uri="http://schemas.openxmlformats.org/drawingml/2006/table">
                <a:tbl>
                  <a:tblPr/>
                  <a:tblGrid>
                    <a:gridCol w="10789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2578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5994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63277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项目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电势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𝜑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6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电势能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1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sz="28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p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680909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相关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因素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电场中某一点的电势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𝜑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的大小，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由电场本身性质决定，跟点电荷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𝑞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无关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电势能的大小是由点电荷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𝑞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00" b="0" i="0" kern="0" spc="-99900">
                            <a:solidFill>
                              <a:srgbClr val="FFFFFF"/>
                            </a:solidFill>
                            <a:latin typeface="Times New Roman" pitchFamily="34" charset="0"/>
                            <a:ea typeface="微软雅黑" pitchFamily="34" charset="-122"/>
                            <a:cs typeface="Times New Roman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和该点电势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𝜑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共同决定的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7" name="P_5_BD#0230edca7?colgroup=2,14,12&amp;pid=a4063f94d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91427686"/>
                  </p:ext>
                </p:extLst>
              </p:nvPr>
            </p:nvGraphicFramePr>
            <p:xfrm>
              <a:off x="612648" y="1816740"/>
              <a:ext cx="10936224" cy="2313687"/>
            </p:xfrm>
            <a:graphic>
              <a:graphicData uri="http://schemas.openxmlformats.org/drawingml/2006/table">
                <a:tbl>
                  <a:tblPr/>
                  <a:tblGrid>
                    <a:gridCol w="10789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2578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5994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63277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项目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626" t="-962" r="-87717" b="-292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7881" t="-962" r="-265" b="-2923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680909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相关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因素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626" t="-38043" r="-87717" b="-101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7881" t="-38043" r="-265" b="-101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split dir="in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8" name="P_5_BD#0230edca7?colgroup=2,14,12&amp;pid=a4063f94d&amp;color=0,0,0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90911873"/>
                  </p:ext>
                </p:extLst>
              </p:nvPr>
            </p:nvGraphicFramePr>
            <p:xfrm>
              <a:off x="612648" y="1164590"/>
              <a:ext cx="10936224" cy="4333813"/>
            </p:xfrm>
            <a:graphic>
              <a:graphicData uri="http://schemas.openxmlformats.org/drawingml/2006/table">
                <a:tbl>
                  <a:tblPr/>
                  <a:tblGrid>
                    <a:gridCol w="10789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2578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5994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63277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项目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电势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1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𝜑</m:t>
                              </m:r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6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电势能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1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sz="2800" b="1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p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1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24834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大小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电势沿电场线方向逐渐降低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，规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定零电势点后，某点的电势高于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零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，则为正值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；某点的电势低于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零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，则为负值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正点电荷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+</m:t>
                                  </m:r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𝑞</m:t>
                                  </m:r>
                                </m:e>
                              </m:d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：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电势能的正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负跟电势的正负相同</a:t>
                          </a:r>
                          <a:endParaRPr lang="en-US" altLang="zh-CN" sz="1200" dirty="0"/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负点电荷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−</m:t>
                                  </m:r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𝑞</m:t>
                                  </m:r>
                                </m:e>
                              </m:d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：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电势能的正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负跟电势的正负相反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45269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联系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7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𝜑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sz="28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28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Times New Roman" pitchFamily="34" charset="-120"/>
                                        </a:rPr>
                                        <m:t>p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𝑞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或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p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𝑞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𝜑</m:t>
                              </m:r>
                            </m:oMath>
                          </a14:m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，二者均是标量，计算时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p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𝑞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均需要代入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正负号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8" name="P_5_BD#0230edca7?colgroup=2,14,12&amp;pid=a4063f94d&amp;color=0,0,0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90911873"/>
                  </p:ext>
                </p:extLst>
              </p:nvPr>
            </p:nvGraphicFramePr>
            <p:xfrm>
              <a:off x="612648" y="1164590"/>
              <a:ext cx="10936224" cy="4333813"/>
            </p:xfrm>
            <a:graphic>
              <a:graphicData uri="http://schemas.openxmlformats.org/drawingml/2006/table">
                <a:tbl>
                  <a:tblPr/>
                  <a:tblGrid>
                    <a:gridCol w="10789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2578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5994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63277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项目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626" t="-962" r="-87717" b="-6105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7881" t="-962" r="-265" b="-61057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24834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大小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电势沿电场线方向逐渐降低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，规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定零电势点后，某点的电势高于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零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，则为正值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；某点的电势低于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零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，则为负值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7881" t="-28455" r="-265" b="-7208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45269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联系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1001" t="-199160" r="-124" b="-11765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P_5_BD#0230edca7?colgroup=2,14,12&amp;pid=a4063f94d&amp;color=0,0,0&amp;mp=1&amp;vtp=1&amp;bt=1&amp;bbb=1">
            <a:extLst>
              <a:ext uri="{FF2B5EF4-FFF2-40B4-BE49-F238E27FC236}">
                <a16:creationId xmlns:a16="http://schemas.microsoft.com/office/drawing/2014/main" id="{2A742439-8CC8-32DF-2CB7-A37201F8D8DE}"/>
              </a:ext>
            </a:extLst>
          </p:cNvPr>
          <p:cNvSpPr txBox="1"/>
          <p:nvPr/>
        </p:nvSpPr>
        <p:spPr>
          <a:xfrm>
            <a:off x="10830727" y="466344"/>
            <a:ext cx="718145" cy="5838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5000"/>
              </a:lnSpc>
            </a:pPr>
            <a:r>
              <a:rPr lang="zh-CN" altLang="en-US" sz="2800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split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0230edca7?sp=1&amp;pid=a4063f94d&amp;color=0,0,0&amp;mp=1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2.电势高低的判断方法</a:t>
            </a:r>
            <a:endParaRPr lang="en-US" altLang="zh-CN" sz="2800" dirty="0"/>
          </a:p>
        </p:txBody>
      </p:sp>
      <p:graphicFrame>
        <p:nvGraphicFramePr>
          <p:cNvPr id="39" name="P_5_BD#0230edca7?colgroup=7,22&amp;pid=a4063f94d&amp;color=0,0,0&amp;mp=1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715431"/>
              </p:ext>
            </p:extLst>
          </p:nvPr>
        </p:nvGraphicFramePr>
        <p:xfrm>
          <a:off x="612648" y="1165230"/>
          <a:ext cx="10954512" cy="2823783"/>
        </p:xfrm>
        <a:graphic>
          <a:graphicData uri="http://schemas.openxmlformats.org/drawingml/2006/table">
            <a:tbl>
              <a:tblPr/>
              <a:tblGrid>
                <a:gridCol w="27523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0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14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电场线法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沿电场线方向，电势越来越低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617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场源电荷判断法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离场源正电荷越近的点，电势越高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；离场源负电荷</a:t>
                      </a: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越近的点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，电势越低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2617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电势能判断法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400"/>
                        </a:lnSpc>
                      </a:pP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对于正电荷，电势能越大，</a:t>
                      </a: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所在位置的电势越高；</a:t>
                      </a:r>
                    </a:p>
                    <a:p>
                      <a:pPr marL="0" lvl="0" indent="0" algn="l" latinLnBrk="1" hangingPunct="0">
                        <a:lnSpc>
                          <a:spcPts val="4200"/>
                        </a:lnSpc>
                      </a:pPr>
                      <a:r>
                        <a:rPr lang="en-US" altLang="zh-CN" sz="28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对于负电荷</a:t>
                      </a:r>
                      <a:r>
                        <a:rPr lang="en-US" altLang="zh-CN" sz="28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，电势能越小，所在位置的电势越高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1c11ac21?sp=1&amp;pid=a4063f94d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/>
          </a:p>
        </p:txBody>
      </p:sp>
      <p:pic>
        <p:nvPicPr>
          <p:cNvPr id="3" name="QC_6_BD.99_1#7562dd18e?htil=3&amp;pid=71c11ac21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57318" y="1162685"/>
            <a:ext cx="2039112" cy="1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6_BD.99_2#7562dd18e?htil=3&amp;sp=1&amp;pid=71c11ac21&amp;color=0,0,0&amp;vtp=1&amp;bbb=1&amp;hb=1&amp;hs=1"/>
              <p:cNvSpPr/>
              <p:nvPr/>
            </p:nvSpPr>
            <p:spPr>
              <a:xfrm>
                <a:off x="612648" y="1135253"/>
                <a:ext cx="8796528" cy="18490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是带正电的点电荷，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为其产生的电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场中的两点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两点的电场强度的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大小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两点的电势，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C_6_BD.99_2#7562dd18e?htil=3&amp;sp=1&amp;pid=71c11ac21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8796528" cy="1849057"/>
              </a:xfrm>
              <a:prstGeom prst="rect">
                <a:avLst/>
              </a:prstGeom>
              <a:blipFill>
                <a:blip r:embed="rId4"/>
                <a:stretch>
                  <a:fillRect l="-2495" r="-901" b="-115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AN.100_1#7562dd18e.bracket?pid=71c11ac21&amp;color=0,0,0&amp;vpa=33&amp;vtp=1"/>
          <p:cNvSpPr/>
          <p:nvPr/>
        </p:nvSpPr>
        <p:spPr>
          <a:xfrm>
            <a:off x="7805833" y="2417318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BD.101_1#7562dd18e.choices?pid=71c11ac21&amp;color=0,0,0&amp;vtp=1&amp;bbb=1&amp;hs=1"/>
              <p:cNvSpPr/>
              <p:nvPr/>
            </p:nvSpPr>
            <p:spPr>
              <a:xfrm>
                <a:off x="612648" y="2987675"/>
                <a:ext cx="10963656" cy="12039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5589778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  <a:tabLst>
                    <a:tab pos="5589778" algn="l"/>
                  </a:tabLst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6" name="QC_6_BD.101_1#7562dd18e.choices?pid=71c11ac21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987675"/>
                <a:ext cx="10963656" cy="1203960"/>
              </a:xfrm>
              <a:prstGeom prst="rect">
                <a:avLst/>
              </a:prstGeom>
              <a:blipFill>
                <a:blip r:embed="rId5"/>
                <a:stretch>
                  <a:fillRect l="-2002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AS.102_1#7562dd18e?pid=71c11ac21&amp;color=0,0,0&amp;vtp=1&amp;bbb=1&amp;hb=1&amp;hs=1"/>
              <p:cNvSpPr/>
              <p:nvPr/>
            </p:nvSpPr>
            <p:spPr>
              <a:xfrm>
                <a:off x="612648" y="4194175"/>
                <a:ext cx="10963656" cy="12155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由正电荷周围电场线的特点可知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，由沿电场线方向电势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逐渐降低可知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，选项A正确。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7" name="QC_6_AS.102_1#7562dd18e?pid=71c11ac21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194175"/>
                <a:ext cx="10963656" cy="1215517"/>
              </a:xfrm>
              <a:prstGeom prst="rect">
                <a:avLst/>
              </a:prstGeom>
              <a:blipFill>
                <a:blip r:embed="rId6"/>
                <a:stretch>
                  <a:fillRect l="-2002" r="-834" b="-175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783cda05d?lid=783cda05d&amp;cid=783cda05d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824" y="2002536"/>
            <a:ext cx="429768" cy="429768"/>
          </a:xfrm>
          <a:prstGeom prst="rect">
            <a:avLst/>
          </a:prstGeom>
        </p:spPr>
      </p:pic>
      <p:sp>
        <p:nvSpPr>
          <p:cNvPr id="3" name="C_1#目录1:783cda05d?lid=783cda05d&amp;cid=783cda05d&amp;vtp=1&amp;bt=1&amp;bbb=1">
            <a:hlinkClick r:id="rId3" action="ppaction://hlinksldjump"/>
          </p:cNvPr>
          <p:cNvSpPr/>
          <p:nvPr/>
        </p:nvSpPr>
        <p:spPr>
          <a:xfrm>
            <a:off x="3675888" y="1965960"/>
            <a:ext cx="8101584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72000" algn="l" latinLnBrk="1">
              <a:lnSpc>
                <a:spcPts val="39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任务学习一</a:t>
            </a:r>
            <a:r>
              <a:rPr lang="en-US" altLang="zh-CN" sz="31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静电力做功的特点</a:t>
            </a:r>
            <a:endParaRPr lang="en-US" altLang="zh-CN" sz="3050" dirty="0"/>
          </a:p>
        </p:txBody>
      </p:sp>
      <p:pic>
        <p:nvPicPr>
          <p:cNvPr id="4" name="C_1#目录1:783cda05d?lid=3f1c511f8&amp;cid=3f1c511f8&amp;vtp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824" y="2935224"/>
            <a:ext cx="429768" cy="429768"/>
          </a:xfrm>
          <a:prstGeom prst="rect">
            <a:avLst/>
          </a:prstGeom>
        </p:spPr>
      </p:pic>
      <p:sp>
        <p:nvSpPr>
          <p:cNvPr id="5" name="C_1#目录1:783cda05d?lid=3f1c511f8&amp;cid=3f1c511f8&amp;vtp=1&amp;bbb=1">
            <a:hlinkClick r:id="rId5" action="ppaction://hlinksldjump"/>
          </p:cNvPr>
          <p:cNvSpPr/>
          <p:nvPr/>
        </p:nvSpPr>
        <p:spPr>
          <a:xfrm>
            <a:off x="3675888" y="2898648"/>
            <a:ext cx="8101584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72000" algn="l" latinLnBrk="1">
              <a:lnSpc>
                <a:spcPts val="39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任务学习二</a:t>
            </a:r>
            <a:r>
              <a:rPr lang="en-US" altLang="zh-CN" sz="31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电势能</a:t>
            </a:r>
            <a:endParaRPr lang="en-US" altLang="zh-CN" sz="3050" dirty="0"/>
          </a:p>
        </p:txBody>
      </p:sp>
      <p:pic>
        <p:nvPicPr>
          <p:cNvPr id="6" name="C_1#目录1:783cda05d?lid=4d9de326c&amp;cid=4d9de326c&amp;vtp=1" descr="preencoded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824" y="3867912"/>
            <a:ext cx="429768" cy="429768"/>
          </a:xfrm>
          <a:prstGeom prst="rect">
            <a:avLst/>
          </a:prstGeom>
        </p:spPr>
      </p:pic>
      <p:sp>
        <p:nvSpPr>
          <p:cNvPr id="7" name="C_1#目录1:783cda05d?lid=4d9de326c&amp;cid=4d9de326c&amp;vtp=1&amp;bbb=1">
            <a:hlinkClick r:id="rId6" action="ppaction://hlinksldjump"/>
          </p:cNvPr>
          <p:cNvSpPr/>
          <p:nvPr/>
        </p:nvSpPr>
        <p:spPr>
          <a:xfrm>
            <a:off x="3675888" y="3831336"/>
            <a:ext cx="8101584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72000" algn="l" latinLnBrk="1">
              <a:lnSpc>
                <a:spcPts val="39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任务学习三</a:t>
            </a:r>
            <a:r>
              <a:rPr lang="en-US" altLang="zh-CN" sz="31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电势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BD.103_1#4588f7c36?sp=1&amp;pid=71c11ac21&amp;color=0,0,0&amp;vtp=1&amp;bt=1&amp;bbb=1&amp;hb=1"/>
              <p:cNvSpPr/>
              <p:nvPr/>
            </p:nvSpPr>
            <p:spPr>
              <a:xfrm>
                <a:off x="612648" y="468000"/>
                <a:ext cx="10963656" cy="38302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（2023河南五校联考）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通常把离场源电荷无限远处的电势规定为零，</a:t>
                </a:r>
              </a:p>
              <a:p>
                <a:pPr latinLnBrk="1">
                  <a:lnSpc>
                    <a:spcPts val="54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已知场源电荷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的电场中某点电势的表达式为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𝜑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𝑘𝑄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（式中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为静电力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常量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为该点到场源电荷的距离），如图所示，真空中电荷量为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𝑞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&gt;0</m:t>
                        </m:r>
                      </m:e>
                    </m:d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的两个点电荷分别位于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𝑁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点。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连线的延长线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𝑀𝑁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𝑁𝑂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。已知两点电荷在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𝑀𝑁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中点的电势为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𝜑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点电势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6_BD.103_1#4588f7c36?sp=1&amp;pid=71c11ac2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830257"/>
              </a:xfrm>
              <a:prstGeom prst="rect">
                <a:avLst/>
              </a:prstGeom>
              <a:blipFill>
                <a:blip r:embed="rId3"/>
                <a:stretch>
                  <a:fillRect l="-2002" r="-1446" b="-55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6_BD.103_2#4588f7c36?pid=71c11ac21&amp;color=0,0,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5696" y="4433385"/>
            <a:ext cx="3337560" cy="61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AN.104_1#4588f7c36.bracket?pid=71c11ac21&amp;color=0,0,0&amp;vpa=34&amp;vtp=1"/>
          <p:cNvSpPr/>
          <p:nvPr/>
        </p:nvSpPr>
        <p:spPr>
          <a:xfrm>
            <a:off x="1334166" y="3731266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05_1#4588f7c36.choices?pid=71c11ac21&amp;color=0,0,0&amp;vtp=1&amp;bbb=1"/>
              <p:cNvSpPr/>
              <p:nvPr/>
            </p:nvSpPr>
            <p:spPr>
              <a:xfrm>
                <a:off x="612648" y="5182685"/>
                <a:ext cx="10963656" cy="8181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7000"/>
                  </a:lnSpc>
                  <a:tabLst>
                    <a:tab pos="2969514" algn="l"/>
                    <a:tab pos="5913628" algn="l"/>
                    <a:tab pos="8527542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𝜑</m:t>
                    </m:r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𝜑</m:t>
                    </m:r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𝜑</m:t>
                    </m:r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C_6_BD.105_1#4588f7c36.choices?pid=71c11ac2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5182685"/>
                <a:ext cx="10963656" cy="818134"/>
              </a:xfrm>
              <a:prstGeom prst="rect">
                <a:avLst/>
              </a:prstGeom>
              <a:blipFill>
                <a:blip r:embed="rId5"/>
                <a:stretch>
                  <a:fillRect l="-2002" b="-156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106_1#4588f7c36?pid=71c11ac21&amp;color=0,0,0&amp;vtp=1&amp;bt=1&amp;bbb=1&amp;hb=1"/>
              <p:cNvSpPr/>
              <p:nvPr/>
            </p:nvSpPr>
            <p:spPr>
              <a:xfrm>
                <a:off x="612648" y="466344"/>
                <a:ext cx="10963656" cy="19394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𝑀𝑁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𝑁𝑂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，由题意可知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𝜑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𝑘𝑄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中点的电势</a:t>
                </a:r>
              </a:p>
              <a:p>
                <a:pPr latinLnBrk="1">
                  <a:lnSpc>
                    <a:spcPts val="54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𝜑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⋅2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𝑞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⋅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𝑞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⋅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𝑞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点电势为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𝑂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⋅2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𝑞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⋅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𝑞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⋅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𝑞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6_AS.106_1#4588f7c36?pid=71c11ac2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1939417"/>
              </a:xfrm>
              <a:prstGeom prst="rect">
                <a:avLst/>
              </a:prstGeom>
              <a:blipFill>
                <a:blip r:embed="rId3"/>
                <a:stretch>
                  <a:fillRect l="-2002" r="-1724" b="-10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783cda05d.fixed?pid=be5612e46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任务学习一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静电力做功的特点</a:t>
            </a:r>
            <a:endParaRPr lang="en-US" altLang="zh-CN" sz="4000" dirty="0"/>
          </a:p>
        </p:txBody>
      </p:sp>
      <p:sp>
        <p:nvSpPr>
          <p:cNvPr id="3" name="C_3#783cda05d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1_1#d4a3c9eab?htil=1&amp;pid=783cda05d&amp;color=0,0,0&amp;vtp=1&amp;bt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64560" y="480700"/>
            <a:ext cx="3547872" cy="203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4_BD.1_2#d4a3c9eab?htil=1&amp;pid=783cda05d&amp;color=0,0,0&amp;vtp=1&amp;bbb=1&amp;hb=1&amp;hs=1"/>
              <p:cNvSpPr/>
              <p:nvPr/>
            </p:nvSpPr>
            <p:spPr>
              <a:xfrm>
                <a:off x="612648" y="468000"/>
                <a:ext cx="7287768" cy="12158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如图所示，试探电荷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在电场强度为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的匀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强电场中运动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O_4_BD.1_2#d4a3c9eab?htil=1&amp;pid=783cda05d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7287768" cy="1215835"/>
              </a:xfrm>
              <a:prstGeom prst="rect">
                <a:avLst/>
              </a:prstGeom>
              <a:blipFill>
                <a:blip r:embed="rId4"/>
                <a:stretch>
                  <a:fillRect l="-3013" r="-1674" b="-17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5_BD.2_1#3171562c7?htil=1&amp;pid=d4a3c9eab&amp;color=0,0,0&amp;vtp=1&amp;bbb=1&amp;hb=1&amp;hs=1"/>
              <p:cNvSpPr/>
              <p:nvPr/>
            </p:nvSpPr>
            <p:spPr>
              <a:xfrm>
                <a:off x="612648" y="1684152"/>
                <a:ext cx="7287768" cy="12158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沿直线从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移动到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，静电力做的功为多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少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？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O_5_BD.2_1#3171562c7?htil=1&amp;pid=d4a3c9eab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84152"/>
                <a:ext cx="7287768" cy="1215835"/>
              </a:xfrm>
              <a:prstGeom prst="rect">
                <a:avLst/>
              </a:prstGeom>
              <a:blipFill>
                <a:blip r:embed="rId5"/>
                <a:stretch>
                  <a:fillRect l="-3013" b="-17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5_AN.3_1#3171562c7?pid=d4a3c9eab&amp;color=0,0,0&amp;vtp=1&amp;bbb=1&amp;hb=1&amp;hs=1"/>
              <p:cNvSpPr/>
              <p:nvPr/>
            </p:nvSpPr>
            <p:spPr>
              <a:xfrm>
                <a:off x="612648" y="2903352"/>
                <a:ext cx="10963656" cy="12158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静电力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𝐹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𝑞𝐸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，静电力与位移间的夹角为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，静电力对试探电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荷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做的功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𝑊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𝐹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𝐴𝐵</m:t>
                        </m:r>
                      </m:e>
                    </m:d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𝜃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𝑞𝐸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𝐴𝑀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O_5_AN.3_1#3171562c7?pid=d4a3c9eab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903352"/>
                <a:ext cx="10963656" cy="1215835"/>
              </a:xfrm>
              <a:prstGeom prst="rect">
                <a:avLst/>
              </a:prstGeom>
              <a:blipFill>
                <a:blip r:embed="rId6"/>
                <a:stretch>
                  <a:fillRect l="-2002" r="-501" b="-17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5_BD.4_1#3ef520eba?pid=d4a3c9eab&amp;color=0,0,0&amp;vtp=1&amp;bbb=1&amp;hs=1"/>
              <p:cNvSpPr/>
              <p:nvPr/>
            </p:nvSpPr>
            <p:spPr>
              <a:xfrm>
                <a:off x="612648" y="4187830"/>
                <a:ext cx="10963656" cy="5678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沿折线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𝐴𝑀𝐵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点移动到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点，静电力做的功为多少？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6" name="QO_5_BD.4_1#3ef520eba?pid=d4a3c9eab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187830"/>
                <a:ext cx="10963656" cy="567817"/>
              </a:xfrm>
              <a:prstGeom prst="rect">
                <a:avLst/>
              </a:prstGeom>
              <a:blipFill>
                <a:blip r:embed="rId7"/>
                <a:stretch>
                  <a:fillRect l="-2002" b="-365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5_AN.5_1#3ef520eba?pid=d4a3c9eab&amp;color=0,0,0&amp;vtp=1&amp;bbb=1&amp;hb=1&amp;hs=1"/>
              <p:cNvSpPr/>
              <p:nvPr/>
            </p:nvSpPr>
            <p:spPr>
              <a:xfrm>
                <a:off x="612648" y="4766442"/>
                <a:ext cx="10963656" cy="12158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在线段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𝐴𝑀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上静电力做的功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𝑞𝐸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𝐴𝑀</m:t>
                        </m:r>
                      </m:e>
                    </m:d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，在线段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上静电力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做的功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，总功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𝑊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𝑞𝐸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𝐴𝑀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7" name="QO_5_AN.5_1#3ef520eba?pid=d4a3c9eab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766442"/>
                <a:ext cx="10963656" cy="1215835"/>
              </a:xfrm>
              <a:prstGeom prst="rect">
                <a:avLst/>
              </a:prstGeom>
              <a:blipFill>
                <a:blip r:embed="rId8"/>
                <a:stretch>
                  <a:fillRect l="-2002" b="-17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6_1#6b00a2222?pid=d4a3c9eab&amp;color=0,0,0&amp;vtp=1&amp;bt=1&amp;bbb=1&amp;hb=1"/>
              <p:cNvSpPr/>
              <p:nvPr/>
            </p:nvSpPr>
            <p:spPr>
              <a:xfrm>
                <a:off x="612648" y="468000"/>
                <a:ext cx="10963656" cy="12158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沿任意曲线从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点移动到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点，静电力做的功为多少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？由此可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得出什么结论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？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5_BD.6_1#6b00a2222?pid=d4a3c9ea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1215835"/>
              </a:xfrm>
              <a:prstGeom prst="rect">
                <a:avLst/>
              </a:prstGeom>
              <a:blipFill>
                <a:blip r:embed="rId3"/>
                <a:stretch>
                  <a:fillRect l="-2002" r="-334" b="-17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7_1#6b00a2222?pid=d4a3c9eab&amp;color=0,0,0&amp;vtp=1&amp;bbb=1&amp;hb=1"/>
              <p:cNvSpPr/>
              <p:nvPr/>
            </p:nvSpPr>
            <p:spPr>
              <a:xfrm>
                <a:off x="612648" y="1686184"/>
                <a:ext cx="10963656" cy="12158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𝑊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𝑞𝐸</m:t>
                    </m:r>
                    <m:d>
                      <m:dPr>
                        <m:begChr m:val="|"/>
                        <m:endChr m:val="|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𝐴𝑀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。在匀强电场中移动电荷时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，静电力做的功与电荷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经过的路径无关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，与电荷的始、末位置有关。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O_5_AN.7_1#6b00a2222?pid=d4a3c9ea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86184"/>
                <a:ext cx="10963656" cy="1215835"/>
              </a:xfrm>
              <a:prstGeom prst="rect">
                <a:avLst/>
              </a:prstGeom>
              <a:blipFill>
                <a:blip r:embed="rId4"/>
                <a:stretch>
                  <a:fillRect l="-2002" r="-1613" b="-17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a5e59e54?pid=783cda05d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新知梳理</a:t>
            </a:r>
            <a:endParaRPr lang="en-US" altLang="zh-CN" sz="32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_5_BD#10c8c300f?sp=1&amp;pid=da5e59e54&amp;color=0,0,0&amp;vtp=1&amp;bbb=1&amp;hb=1"/>
              <p:cNvSpPr/>
              <p:nvPr/>
            </p:nvSpPr>
            <p:spPr>
              <a:xfrm>
                <a:off x="612648" y="1181724"/>
                <a:ext cx="10963656" cy="24967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1.特点：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在匀强电场中移动电荷时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，静电力所做的功与电荷的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有关，与电荷经过的路径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2.匀强电场中静电力做功的大小：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𝑊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其中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𝑙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为电荷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49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移动的位移。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" name="P_5_BD#10c8c300f?sp=1&amp;pid=da5e59e5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2496757"/>
              </a:xfrm>
              <a:prstGeom prst="rect">
                <a:avLst/>
              </a:prstGeom>
              <a:blipFill>
                <a:blip r:embed="rId3"/>
                <a:stretch>
                  <a:fillRect l="-2002" r="-1446" b="-8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_5_AN.8_1#10c8c300f.blank?pid=da5e59e54&amp;color=0,0,0&amp;vpa=1&amp;vtp=1&amp;bbb=1&amp;hb=1"/>
          <p:cNvSpPr/>
          <p:nvPr/>
        </p:nvSpPr>
        <p:spPr>
          <a:xfrm>
            <a:off x="612648" y="1151244"/>
            <a:ext cx="10963656" cy="12070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   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起始位置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6" name="P_5_AN.9_1#10c8c300f.blank?pid=da5e59e54&amp;color=0,0,0&amp;vpa=2&amp;vtp=1&amp;bbb=1"/>
          <p:cNvSpPr/>
          <p:nvPr/>
        </p:nvSpPr>
        <p:spPr>
          <a:xfrm>
            <a:off x="1511967" y="1798944"/>
            <a:ext cx="1687513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终止位置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7" name="P_5_AN.10_1#10c8c300f.blank?pid=da5e59e54&amp;color=0,0,0&amp;vpa=3&amp;vtp=1&amp;bbb=1"/>
          <p:cNvSpPr/>
          <p:nvPr/>
        </p:nvSpPr>
        <p:spPr>
          <a:xfrm>
            <a:off x="7201567" y="179894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无关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P_5_AN.11_1#10c8c300f.blank?pid=da5e59e54&amp;color=0,0,0&amp;vpa=4&amp;vtp=1&amp;bbb=1"/>
              <p:cNvSpPr/>
              <p:nvPr/>
            </p:nvSpPr>
            <p:spPr>
              <a:xfrm>
                <a:off x="6597524" y="2574988"/>
                <a:ext cx="1018413" cy="402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𝒒𝑬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⋅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𝒍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8" name="P_5_AN.11_1#10c8c300f.blank?pid=da5e59e54&amp;color=0,0,0&amp;vpa=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7524" y="2574988"/>
                <a:ext cx="1018413" cy="4028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P_5_AN.12_1#10c8c300f.blank?pid=da5e59e54&amp;color=0,0,0&amp;vpa=5&amp;vtp=1&amp;bbb=1&amp;hb=1"/>
          <p:cNvSpPr/>
          <p:nvPr/>
        </p:nvSpPr>
        <p:spPr>
          <a:xfrm>
            <a:off x="612648" y="2446644"/>
            <a:ext cx="10963656" cy="12070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  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沿电场方向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2bfeaf3b?pid=da5e59e54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思考交流</a:t>
            </a:r>
            <a:endParaRPr lang="en-US" altLang="zh-CN" sz="3000" dirty="0"/>
          </a:p>
        </p:txBody>
      </p:sp>
      <p:sp>
        <p:nvSpPr>
          <p:cNvPr id="3" name="QO_6_BD.13_1#f0b78d7dc?pid=32bfeaf3b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判断下列说法正误。</a:t>
            </a:r>
            <a:endParaRPr lang="en-US" altLang="zh-CN" sz="2800" dirty="0"/>
          </a:p>
        </p:txBody>
      </p:sp>
      <p:sp>
        <p:nvSpPr>
          <p:cNvPr id="4" name="QT_7_BD.14_1#c4f58bc6c?pid=f0b78d7dc&amp;color=0,0,0&amp;vtp=1&amp;bbb=1"/>
          <p:cNvSpPr/>
          <p:nvPr/>
        </p:nvSpPr>
        <p:spPr>
          <a:xfrm>
            <a:off x="612648" y="1779143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只要电荷在电场中移动，静电力一定做功。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5" name="QT_7_AN.15_1#c4f58bc6c.bracket?pid=f0b78d7dc&amp;color=0,0,0&amp;vpa=6&amp;vtp=1"/>
          <p:cNvSpPr/>
          <p:nvPr/>
        </p:nvSpPr>
        <p:spPr>
          <a:xfrm>
            <a:off x="8979567" y="1765808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6" name="QT_7_AS.16_1#c4f58bc6c?pid=f0b78d7dc&amp;color=0,0,0&amp;vtp=1&amp;bbb=1"/>
          <p:cNvSpPr/>
          <p:nvPr/>
        </p:nvSpPr>
        <p:spPr>
          <a:xfrm>
            <a:off x="612648" y="2400808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电荷必须在静电力的方向上有位移，静电力才做功。</a:t>
            </a:r>
            <a:endParaRPr lang="en-US" altLang="zh-CN" sz="2800" dirty="0"/>
          </a:p>
        </p:txBody>
      </p:sp>
      <p:sp>
        <p:nvSpPr>
          <p:cNvPr id="7" name="QT_7_BD.17_1#d9e23c722?pid=f0b78d7dc&amp;color=0,0,0&amp;vtp=1&amp;bbb=1&amp;hb=1"/>
          <p:cNvSpPr/>
          <p:nvPr/>
        </p:nvSpPr>
        <p:spPr>
          <a:xfrm>
            <a:off x="612648" y="3030283"/>
            <a:ext cx="10963656" cy="12013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在匀强电场中将同一电荷移动同样的距离，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静电力做功相同。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8" name="QT_7_AN.18_1#d9e23c722.bracket?pid=f0b78d7dc&amp;color=0,0,0&amp;vpa=7&amp;vtp=1"/>
          <p:cNvSpPr/>
          <p:nvPr/>
        </p:nvSpPr>
        <p:spPr>
          <a:xfrm>
            <a:off x="1664367" y="3664648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9" name="QT_7_AS.19_1#d9e23c722?pid=f0b78d7dc&amp;color=0,0,0&amp;vtp=1&amp;bbb=1"/>
          <p:cNvSpPr/>
          <p:nvPr/>
        </p:nvSpPr>
        <p:spPr>
          <a:xfrm>
            <a:off x="612648" y="4299458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电荷移动的距离必须是沿电场线方向上的距离。</a:t>
            </a:r>
            <a:endParaRPr lang="en-US" altLang="zh-CN" sz="2800" dirty="0"/>
          </a:p>
        </p:txBody>
      </p:sp>
      <p:sp>
        <p:nvSpPr>
          <p:cNvPr id="10" name="QT_7_BD.20_1#61e2a452e?pid=f0b78d7dc&amp;color=0,0,0&amp;vtp=1&amp;bbb=1&amp;hb=1"/>
          <p:cNvSpPr/>
          <p:nvPr/>
        </p:nvSpPr>
        <p:spPr>
          <a:xfrm>
            <a:off x="612648" y="4928933"/>
            <a:ext cx="10963656" cy="12013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电场力做功与重力做功类似，与初末位置有关，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与路径无关。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11" name="QT_7_AN.21_1#61e2a452e.bracket?pid=f0b78d7dc&amp;color=0,0,0&amp;vpa=8&amp;vtp=1"/>
          <p:cNvSpPr/>
          <p:nvPr/>
        </p:nvSpPr>
        <p:spPr>
          <a:xfrm>
            <a:off x="1740567" y="5563298"/>
            <a:ext cx="454025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8" grpId="0" build="p" animBg="1"/>
      <p:bldP spid="9" grpId="0" build="p" animBg="1"/>
      <p:bldP spid="11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1432</Words>
  <Application>Microsoft Office PowerPoint</Application>
  <PresentationFormat>宽屏</PresentationFormat>
  <Paragraphs>291</Paragraphs>
  <Slides>42</Slides>
  <Notes>42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49" baseType="lpstr">
      <vt:lpstr>华文细黑</vt:lpstr>
      <vt:lpstr>SimSun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4</cp:revision>
  <dcterms:created xsi:type="dcterms:W3CDTF">2024-05-07T08:17:53Z</dcterms:created>
  <dcterms:modified xsi:type="dcterms:W3CDTF">2024-05-07T08:43:09Z</dcterms:modified>
  <cp:category/>
  <cp:contentStatus/>
</cp:coreProperties>
</file>